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8"/>
  </p:notesMasterIdLst>
  <p:sldIdLst>
    <p:sldId id="257" r:id="rId2"/>
    <p:sldId id="292" r:id="rId3"/>
    <p:sldId id="293" r:id="rId4"/>
    <p:sldId id="294" r:id="rId5"/>
    <p:sldId id="295" r:id="rId6"/>
    <p:sldId id="262" r:id="rId7"/>
    <p:sldId id="297" r:id="rId8"/>
    <p:sldId id="264" r:id="rId9"/>
    <p:sldId id="265" r:id="rId10"/>
    <p:sldId id="300" r:id="rId11"/>
    <p:sldId id="302" r:id="rId12"/>
    <p:sldId id="303" r:id="rId13"/>
    <p:sldId id="304" r:id="rId14"/>
    <p:sldId id="305" r:id="rId15"/>
    <p:sldId id="306" r:id="rId16"/>
    <p:sldId id="267" r:id="rId17"/>
    <p:sldId id="298" r:id="rId18"/>
    <p:sldId id="269" r:id="rId19"/>
    <p:sldId id="270" r:id="rId20"/>
    <p:sldId id="271" r:id="rId21"/>
    <p:sldId id="272" r:id="rId22"/>
    <p:sldId id="273" r:id="rId23"/>
    <p:sldId id="274" r:id="rId24"/>
    <p:sldId id="277" r:id="rId25"/>
    <p:sldId id="278" r:id="rId26"/>
    <p:sldId id="279" r:id="rId27"/>
    <p:sldId id="299" r:id="rId28"/>
    <p:sldId id="282" r:id="rId29"/>
    <p:sldId id="283" r:id="rId30"/>
    <p:sldId id="284" r:id="rId31"/>
    <p:sldId id="285" r:id="rId32"/>
    <p:sldId id="286" r:id="rId33"/>
    <p:sldId id="290" r:id="rId34"/>
    <p:sldId id="275" r:id="rId35"/>
    <p:sldId id="287" r:id="rId36"/>
    <p:sldId id="281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AA8379-6C25-4EAA-AD33-493332125249}" type="doc">
      <dgm:prSet loTypeId="urn:microsoft.com/office/officeart/2005/8/layout/hList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6A26DF6-87B4-41EC-952B-AFF6651B390C}">
      <dgm:prSet phldrT="[Texte]" custT="1"/>
      <dgm:spPr>
        <a:ln>
          <a:solidFill>
            <a:schemeClr val="accent1"/>
          </a:solidFill>
        </a:ln>
      </dgm:spPr>
      <dgm:t>
        <a:bodyPr/>
        <a:lstStyle/>
        <a:p>
          <a:r>
            <a:rPr lang="fr-FR" sz="4000" b="1" dirty="0" smtClean="0">
              <a:latin typeface="Arial" panose="020B0604020202020204" pitchFamily="34" charset="0"/>
              <a:cs typeface="Arial" panose="020B0604020202020204" pitchFamily="34" charset="0"/>
            </a:rPr>
            <a:t>Sommaire</a:t>
          </a:r>
          <a:endParaRPr lang="fr-FR" sz="40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B055623-A0FB-4CB9-9EF1-57372E93658B}" type="parTrans" cxnId="{E3706137-8A45-4B79-A387-409AE17A8A62}">
      <dgm:prSet/>
      <dgm:spPr/>
      <dgm:t>
        <a:bodyPr/>
        <a:lstStyle/>
        <a:p>
          <a:endParaRPr lang="fr-FR"/>
        </a:p>
      </dgm:t>
    </dgm:pt>
    <dgm:pt modelId="{04B73A71-40D2-40CD-8F49-C0BC5F26560A}" type="sibTrans" cxnId="{E3706137-8A45-4B79-A387-409AE17A8A62}">
      <dgm:prSet/>
      <dgm:spPr/>
      <dgm:t>
        <a:bodyPr/>
        <a:lstStyle/>
        <a:p>
          <a:endParaRPr lang="fr-FR"/>
        </a:p>
      </dgm:t>
    </dgm:pt>
    <dgm:pt modelId="{CE85FD35-05E8-4E85-9BA2-9EBD46CCFF31}">
      <dgm:prSet phldrT="[Texte]"/>
      <dgm:spPr/>
      <dgm:t>
        <a:bodyPr/>
        <a:lstStyle/>
        <a:p>
          <a:pPr algn="l"/>
          <a:r>
            <a:rPr lang="fr-FR" dirty="0" smtClean="0">
              <a:latin typeface="Arial" panose="020B0604020202020204" pitchFamily="34" charset="0"/>
              <a:cs typeface="Arial" panose="020B0604020202020204" pitchFamily="34" charset="0"/>
            </a:rPr>
            <a:t>Présentation</a:t>
          </a:r>
          <a:endParaRPr lang="fr-FR" dirty="0"/>
        </a:p>
      </dgm:t>
    </dgm:pt>
    <dgm:pt modelId="{F93C2166-02B8-4B44-9E54-711BF10A48C7}" type="parTrans" cxnId="{898C7C4D-8C27-4960-BDD6-B13AE5978C32}">
      <dgm:prSet/>
      <dgm:spPr/>
      <dgm:t>
        <a:bodyPr/>
        <a:lstStyle/>
        <a:p>
          <a:endParaRPr lang="fr-FR"/>
        </a:p>
      </dgm:t>
    </dgm:pt>
    <dgm:pt modelId="{19777792-4BC4-44DE-9288-9CE4A6C57B21}" type="sibTrans" cxnId="{898C7C4D-8C27-4960-BDD6-B13AE5978C32}">
      <dgm:prSet/>
      <dgm:spPr/>
      <dgm:t>
        <a:bodyPr/>
        <a:lstStyle/>
        <a:p>
          <a:endParaRPr lang="fr-FR"/>
        </a:p>
      </dgm:t>
    </dgm:pt>
    <dgm:pt modelId="{4370C22E-3F0F-4F26-B8AF-C3F72E327482}">
      <dgm:prSet/>
      <dgm:spPr/>
      <dgm:t>
        <a:bodyPr/>
        <a:lstStyle/>
        <a:p>
          <a:pPr algn="l"/>
          <a:r>
            <a:rPr lang="fr-FR" dirty="0" smtClean="0">
              <a:latin typeface="Arial" panose="020B0604020202020204" pitchFamily="34" charset="0"/>
              <a:cs typeface="Arial" panose="020B0604020202020204" pitchFamily="34" charset="0"/>
            </a:rPr>
            <a:t>Parcours scolaire</a:t>
          </a:r>
        </a:p>
      </dgm:t>
    </dgm:pt>
    <dgm:pt modelId="{9341B7A2-0940-43FC-B405-ECDCFC7ED4A7}" type="parTrans" cxnId="{8556A63F-6110-4D16-8F45-34E6199E2FBE}">
      <dgm:prSet/>
      <dgm:spPr/>
      <dgm:t>
        <a:bodyPr/>
        <a:lstStyle/>
        <a:p>
          <a:endParaRPr lang="fr-FR"/>
        </a:p>
      </dgm:t>
    </dgm:pt>
    <dgm:pt modelId="{09D2A3B6-6685-4C0E-BEB9-07B90B766BD3}" type="sibTrans" cxnId="{8556A63F-6110-4D16-8F45-34E6199E2FBE}">
      <dgm:prSet/>
      <dgm:spPr/>
      <dgm:t>
        <a:bodyPr/>
        <a:lstStyle/>
        <a:p>
          <a:endParaRPr lang="fr-FR"/>
        </a:p>
      </dgm:t>
    </dgm:pt>
    <dgm:pt modelId="{E78C5E34-6806-4594-BA00-EC761EB2521A}">
      <dgm:prSet/>
      <dgm:spPr/>
      <dgm:t>
        <a:bodyPr/>
        <a:lstStyle/>
        <a:p>
          <a:pPr algn="l"/>
          <a:r>
            <a:rPr lang="fr-FR" dirty="0" smtClean="0">
              <a:latin typeface="Arial" panose="020B0604020202020204" pitchFamily="34" charset="0"/>
              <a:cs typeface="Arial" panose="020B0604020202020204" pitchFamily="34" charset="0"/>
            </a:rPr>
            <a:t>Stage</a:t>
          </a:r>
        </a:p>
      </dgm:t>
    </dgm:pt>
    <dgm:pt modelId="{DF96C7DF-F299-4F3B-83E4-3A0CAAF2E045}" type="parTrans" cxnId="{E7B4878E-F2EE-451B-A474-33C07383BD1C}">
      <dgm:prSet/>
      <dgm:spPr/>
      <dgm:t>
        <a:bodyPr/>
        <a:lstStyle/>
        <a:p>
          <a:endParaRPr lang="fr-FR"/>
        </a:p>
      </dgm:t>
    </dgm:pt>
    <dgm:pt modelId="{75386AF5-F11E-411A-A33E-CB92C9436098}" type="sibTrans" cxnId="{E7B4878E-F2EE-451B-A474-33C07383BD1C}">
      <dgm:prSet/>
      <dgm:spPr/>
      <dgm:t>
        <a:bodyPr/>
        <a:lstStyle/>
        <a:p>
          <a:endParaRPr lang="fr-FR"/>
        </a:p>
      </dgm:t>
    </dgm:pt>
    <dgm:pt modelId="{D8153C9D-90F9-471E-BEF2-1949AA520091}">
      <dgm:prSet/>
      <dgm:spPr/>
      <dgm:t>
        <a:bodyPr/>
        <a:lstStyle/>
        <a:p>
          <a:pPr algn="l"/>
          <a:r>
            <a:rPr lang="fr-FR" dirty="0" smtClean="0">
              <a:latin typeface="Arial" panose="020B0604020202020204" pitchFamily="34" charset="0"/>
              <a:cs typeface="Arial" panose="020B0604020202020204" pitchFamily="34" charset="0"/>
            </a:rPr>
            <a:t>Ma première année</a:t>
          </a:r>
        </a:p>
      </dgm:t>
    </dgm:pt>
    <dgm:pt modelId="{67536F37-4358-4D21-B28D-34299596BF4C}" type="parTrans" cxnId="{1C49BF03-3D22-4202-93F3-276F3C6162E9}">
      <dgm:prSet/>
      <dgm:spPr/>
      <dgm:t>
        <a:bodyPr/>
        <a:lstStyle/>
        <a:p>
          <a:endParaRPr lang="fr-FR"/>
        </a:p>
      </dgm:t>
    </dgm:pt>
    <dgm:pt modelId="{569F1AF0-82F6-4FE9-8132-143EA52B1E25}" type="sibTrans" cxnId="{1C49BF03-3D22-4202-93F3-276F3C6162E9}">
      <dgm:prSet/>
      <dgm:spPr/>
      <dgm:t>
        <a:bodyPr/>
        <a:lstStyle/>
        <a:p>
          <a:endParaRPr lang="fr-FR"/>
        </a:p>
      </dgm:t>
    </dgm:pt>
    <dgm:pt modelId="{9C26073F-DDA9-454D-8A77-B327FFB20EDA}">
      <dgm:prSet/>
      <dgm:spPr/>
      <dgm:t>
        <a:bodyPr/>
        <a:lstStyle/>
        <a:p>
          <a:pPr algn="l"/>
          <a:r>
            <a:rPr lang="fr-FR" dirty="0" smtClean="0">
              <a:latin typeface="Arial" panose="020B0604020202020204" pitchFamily="34" charset="0"/>
              <a:cs typeface="Arial" panose="020B0604020202020204" pitchFamily="34" charset="0"/>
            </a:rPr>
            <a:t>Mes réalisations et expériences</a:t>
          </a:r>
        </a:p>
      </dgm:t>
    </dgm:pt>
    <dgm:pt modelId="{81A477DD-7438-4DCF-B45E-9F9EDF689E56}" type="parTrans" cxnId="{CAFA556F-5010-41C1-B127-036DA4CAD610}">
      <dgm:prSet/>
      <dgm:spPr/>
      <dgm:t>
        <a:bodyPr/>
        <a:lstStyle/>
        <a:p>
          <a:endParaRPr lang="fr-FR"/>
        </a:p>
      </dgm:t>
    </dgm:pt>
    <dgm:pt modelId="{B532B41F-7455-43E6-8B1C-2BC403B811D8}" type="sibTrans" cxnId="{CAFA556F-5010-41C1-B127-036DA4CAD610}">
      <dgm:prSet/>
      <dgm:spPr/>
      <dgm:t>
        <a:bodyPr/>
        <a:lstStyle/>
        <a:p>
          <a:endParaRPr lang="fr-FR"/>
        </a:p>
      </dgm:t>
    </dgm:pt>
    <dgm:pt modelId="{ACE49488-FFA3-4BFF-8D16-42F618FF46BE}">
      <dgm:prSet/>
      <dgm:spPr/>
      <dgm:t>
        <a:bodyPr/>
        <a:lstStyle/>
        <a:p>
          <a:pPr algn="l"/>
          <a:r>
            <a:rPr lang="fr-FR" dirty="0" smtClean="0">
              <a:latin typeface="Arial" panose="020B0604020202020204" pitchFamily="34" charset="0"/>
              <a:cs typeface="Arial" panose="020B0604020202020204" pitchFamily="34" charset="0"/>
            </a:rPr>
            <a:t>Veille technologique</a:t>
          </a:r>
        </a:p>
      </dgm:t>
    </dgm:pt>
    <dgm:pt modelId="{31F3F75A-53FF-4E77-9C79-E7842DBD30A3}" type="parTrans" cxnId="{AFAE6BE0-C612-4957-848E-2ACD84B4E938}">
      <dgm:prSet/>
      <dgm:spPr/>
      <dgm:t>
        <a:bodyPr/>
        <a:lstStyle/>
        <a:p>
          <a:endParaRPr lang="fr-FR"/>
        </a:p>
      </dgm:t>
    </dgm:pt>
    <dgm:pt modelId="{F9FE2CA3-2395-4814-AA41-3E44057CE17D}" type="sibTrans" cxnId="{AFAE6BE0-C612-4957-848E-2ACD84B4E938}">
      <dgm:prSet/>
      <dgm:spPr/>
      <dgm:t>
        <a:bodyPr/>
        <a:lstStyle/>
        <a:p>
          <a:endParaRPr lang="fr-FR"/>
        </a:p>
      </dgm:t>
    </dgm:pt>
    <dgm:pt modelId="{DB71972E-B037-47EB-87D9-8C0D584A3497}">
      <dgm:prSet/>
      <dgm:spPr/>
      <dgm:t>
        <a:bodyPr/>
        <a:lstStyle/>
        <a:p>
          <a:pPr algn="l"/>
          <a:r>
            <a:rPr lang="fr-FR" dirty="0" smtClean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  <a:endParaRPr lang="fr-FR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506D9D-48E8-45EF-91A6-10CEE63257DB}" type="parTrans" cxnId="{C47D6E12-CA96-422A-AEE8-A516E5872B72}">
      <dgm:prSet/>
      <dgm:spPr/>
      <dgm:t>
        <a:bodyPr/>
        <a:lstStyle/>
        <a:p>
          <a:endParaRPr lang="fr-FR"/>
        </a:p>
      </dgm:t>
    </dgm:pt>
    <dgm:pt modelId="{A682531D-CA80-4570-9850-8308C2065BD4}" type="sibTrans" cxnId="{C47D6E12-CA96-422A-AEE8-A516E5872B72}">
      <dgm:prSet/>
      <dgm:spPr/>
      <dgm:t>
        <a:bodyPr/>
        <a:lstStyle/>
        <a:p>
          <a:endParaRPr lang="fr-FR"/>
        </a:p>
      </dgm:t>
    </dgm:pt>
    <dgm:pt modelId="{A48DB79C-A2A0-44B1-AB31-30940DAEA82A}" type="pres">
      <dgm:prSet presAssocID="{9FAA8379-6C25-4EAA-AD33-49333212524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B42428A-6DAB-48B0-AF92-3F0056BC3532}" type="pres">
      <dgm:prSet presAssocID="{96A26DF6-87B4-41EC-952B-AFF6651B390C}" presName="composite" presStyleCnt="0"/>
      <dgm:spPr/>
      <dgm:t>
        <a:bodyPr/>
        <a:lstStyle/>
        <a:p>
          <a:endParaRPr lang="fr-FR"/>
        </a:p>
      </dgm:t>
    </dgm:pt>
    <dgm:pt modelId="{4765C390-4AE7-470C-A8FC-763D9B9A537B}" type="pres">
      <dgm:prSet presAssocID="{96A26DF6-87B4-41EC-952B-AFF6651B390C}" presName="parTx" presStyleLbl="alignNode1" presStyleIdx="0" presStyleCnt="1" custLinFactNeighborX="-5111" custLinFactNeighborY="-9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19241A1-CA39-4016-969B-CB9B43CE2A22}" type="pres">
      <dgm:prSet presAssocID="{96A26DF6-87B4-41EC-952B-AFF6651B390C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AFA556F-5010-41C1-B127-036DA4CAD610}" srcId="{96A26DF6-87B4-41EC-952B-AFF6651B390C}" destId="{9C26073F-DDA9-454D-8A77-B327FFB20EDA}" srcOrd="4" destOrd="0" parTransId="{81A477DD-7438-4DCF-B45E-9F9EDF689E56}" sibTransId="{B532B41F-7455-43E6-8B1C-2BC403B811D8}"/>
    <dgm:cxn modelId="{4C760382-ABBB-4DD7-AEC1-757255B78550}" type="presOf" srcId="{96A26DF6-87B4-41EC-952B-AFF6651B390C}" destId="{4765C390-4AE7-470C-A8FC-763D9B9A537B}" srcOrd="0" destOrd="0" presId="urn:microsoft.com/office/officeart/2005/8/layout/hList1"/>
    <dgm:cxn modelId="{E7B4878E-F2EE-451B-A474-33C07383BD1C}" srcId="{96A26DF6-87B4-41EC-952B-AFF6651B390C}" destId="{E78C5E34-6806-4594-BA00-EC761EB2521A}" srcOrd="2" destOrd="0" parTransId="{DF96C7DF-F299-4F3B-83E4-3A0CAAF2E045}" sibTransId="{75386AF5-F11E-411A-A33E-CB92C9436098}"/>
    <dgm:cxn modelId="{7B4A294D-8A8A-4661-A1A3-265AD5FEABB9}" type="presOf" srcId="{ACE49488-FFA3-4BFF-8D16-42F618FF46BE}" destId="{319241A1-CA39-4016-969B-CB9B43CE2A22}" srcOrd="0" destOrd="5" presId="urn:microsoft.com/office/officeart/2005/8/layout/hList1"/>
    <dgm:cxn modelId="{E3706137-8A45-4B79-A387-409AE17A8A62}" srcId="{9FAA8379-6C25-4EAA-AD33-493332125249}" destId="{96A26DF6-87B4-41EC-952B-AFF6651B390C}" srcOrd="0" destOrd="0" parTransId="{AB055623-A0FB-4CB9-9EF1-57372E93658B}" sibTransId="{04B73A71-40D2-40CD-8F49-C0BC5F26560A}"/>
    <dgm:cxn modelId="{1F0C340F-6B6E-4143-B3A6-A1E832582A81}" type="presOf" srcId="{9C26073F-DDA9-454D-8A77-B327FFB20EDA}" destId="{319241A1-CA39-4016-969B-CB9B43CE2A22}" srcOrd="0" destOrd="4" presId="urn:microsoft.com/office/officeart/2005/8/layout/hList1"/>
    <dgm:cxn modelId="{8556A63F-6110-4D16-8F45-34E6199E2FBE}" srcId="{96A26DF6-87B4-41EC-952B-AFF6651B390C}" destId="{4370C22E-3F0F-4F26-B8AF-C3F72E327482}" srcOrd="1" destOrd="0" parTransId="{9341B7A2-0940-43FC-B405-ECDCFC7ED4A7}" sibTransId="{09D2A3B6-6685-4C0E-BEB9-07B90B766BD3}"/>
    <dgm:cxn modelId="{1C49BF03-3D22-4202-93F3-276F3C6162E9}" srcId="{96A26DF6-87B4-41EC-952B-AFF6651B390C}" destId="{D8153C9D-90F9-471E-BEF2-1949AA520091}" srcOrd="3" destOrd="0" parTransId="{67536F37-4358-4D21-B28D-34299596BF4C}" sibTransId="{569F1AF0-82F6-4FE9-8132-143EA52B1E25}"/>
    <dgm:cxn modelId="{898C7C4D-8C27-4960-BDD6-B13AE5978C32}" srcId="{96A26DF6-87B4-41EC-952B-AFF6651B390C}" destId="{CE85FD35-05E8-4E85-9BA2-9EBD46CCFF31}" srcOrd="0" destOrd="0" parTransId="{F93C2166-02B8-4B44-9E54-711BF10A48C7}" sibTransId="{19777792-4BC4-44DE-9288-9CE4A6C57B21}"/>
    <dgm:cxn modelId="{9F0914D9-4FE5-48FB-9599-78BDB0BDF1EC}" type="presOf" srcId="{D8153C9D-90F9-471E-BEF2-1949AA520091}" destId="{319241A1-CA39-4016-969B-CB9B43CE2A22}" srcOrd="0" destOrd="3" presId="urn:microsoft.com/office/officeart/2005/8/layout/hList1"/>
    <dgm:cxn modelId="{A523EB3D-E772-4C4F-AF26-BFF87A26B7DB}" type="presOf" srcId="{9FAA8379-6C25-4EAA-AD33-493332125249}" destId="{A48DB79C-A2A0-44B1-AB31-30940DAEA82A}" srcOrd="0" destOrd="0" presId="urn:microsoft.com/office/officeart/2005/8/layout/hList1"/>
    <dgm:cxn modelId="{C47D6E12-CA96-422A-AEE8-A516E5872B72}" srcId="{96A26DF6-87B4-41EC-952B-AFF6651B390C}" destId="{DB71972E-B037-47EB-87D9-8C0D584A3497}" srcOrd="6" destOrd="0" parTransId="{6F506D9D-48E8-45EF-91A6-10CEE63257DB}" sibTransId="{A682531D-CA80-4570-9850-8308C2065BD4}"/>
    <dgm:cxn modelId="{2FF37502-BED6-4FDA-BFE7-E0742E313BBD}" type="presOf" srcId="{DB71972E-B037-47EB-87D9-8C0D584A3497}" destId="{319241A1-CA39-4016-969B-CB9B43CE2A22}" srcOrd="0" destOrd="6" presId="urn:microsoft.com/office/officeart/2005/8/layout/hList1"/>
    <dgm:cxn modelId="{EB0DE520-6838-4158-9BB2-A7BDB42977AA}" type="presOf" srcId="{E78C5E34-6806-4594-BA00-EC761EB2521A}" destId="{319241A1-CA39-4016-969B-CB9B43CE2A22}" srcOrd="0" destOrd="2" presId="urn:microsoft.com/office/officeart/2005/8/layout/hList1"/>
    <dgm:cxn modelId="{A9462A7C-11BA-4D9A-A67C-FDA90EE9FDA2}" type="presOf" srcId="{4370C22E-3F0F-4F26-B8AF-C3F72E327482}" destId="{319241A1-CA39-4016-969B-CB9B43CE2A22}" srcOrd="0" destOrd="1" presId="urn:microsoft.com/office/officeart/2005/8/layout/hList1"/>
    <dgm:cxn modelId="{F22DE0E4-CD35-4078-BC83-B7AA3651D125}" type="presOf" srcId="{CE85FD35-05E8-4E85-9BA2-9EBD46CCFF31}" destId="{319241A1-CA39-4016-969B-CB9B43CE2A22}" srcOrd="0" destOrd="0" presId="urn:microsoft.com/office/officeart/2005/8/layout/hList1"/>
    <dgm:cxn modelId="{AFAE6BE0-C612-4957-848E-2ACD84B4E938}" srcId="{96A26DF6-87B4-41EC-952B-AFF6651B390C}" destId="{ACE49488-FFA3-4BFF-8D16-42F618FF46BE}" srcOrd="5" destOrd="0" parTransId="{31F3F75A-53FF-4E77-9C79-E7842DBD30A3}" sibTransId="{F9FE2CA3-2395-4814-AA41-3E44057CE17D}"/>
    <dgm:cxn modelId="{E8DD80A1-2B17-4031-8A64-7FC1DCEFFC8C}" type="presParOf" srcId="{A48DB79C-A2A0-44B1-AB31-30940DAEA82A}" destId="{DB42428A-6DAB-48B0-AF92-3F0056BC3532}" srcOrd="0" destOrd="0" presId="urn:microsoft.com/office/officeart/2005/8/layout/hList1"/>
    <dgm:cxn modelId="{486DCB3B-329F-4FC6-BC97-CBBA8C3A64A7}" type="presParOf" srcId="{DB42428A-6DAB-48B0-AF92-3F0056BC3532}" destId="{4765C390-4AE7-470C-A8FC-763D9B9A537B}" srcOrd="0" destOrd="0" presId="urn:microsoft.com/office/officeart/2005/8/layout/hList1"/>
    <dgm:cxn modelId="{5CB4E089-BF37-49D4-89A3-72A1F6D3D555}" type="presParOf" srcId="{DB42428A-6DAB-48B0-AF92-3F0056BC3532}" destId="{319241A1-CA39-4016-969B-CB9B43CE2A2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5C390-4AE7-470C-A8FC-763D9B9A537B}">
      <dsp:nvSpPr>
        <dsp:cNvPr id="0" name=""/>
        <dsp:cNvSpPr/>
      </dsp:nvSpPr>
      <dsp:spPr>
        <a:xfrm>
          <a:off x="0" y="41204"/>
          <a:ext cx="8278125" cy="1036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  <a:ln w="15875" cap="flat" cmpd="sng" algn="ctr">
          <a:solidFill>
            <a:schemeClr val="accent1"/>
          </a:solidFill>
          <a:prstDash val="solid"/>
        </a:ln>
        <a:effectLst>
          <a:outerShdw blurRad="381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40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Sommaire</a:t>
          </a:r>
          <a:endParaRPr lang="fr-FR" sz="40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41204"/>
        <a:ext cx="8278125" cy="1036800"/>
      </dsp:txXfrm>
    </dsp:sp>
    <dsp:sp modelId="{319241A1-CA39-4016-969B-CB9B43CE2A22}">
      <dsp:nvSpPr>
        <dsp:cNvPr id="0" name=""/>
        <dsp:cNvSpPr/>
      </dsp:nvSpPr>
      <dsp:spPr>
        <a:xfrm>
          <a:off x="0" y="1079030"/>
          <a:ext cx="8278125" cy="43480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600" kern="1200" dirty="0" smtClean="0">
              <a:latin typeface="Arial" panose="020B0604020202020204" pitchFamily="34" charset="0"/>
              <a:cs typeface="Arial" panose="020B0604020202020204" pitchFamily="34" charset="0"/>
            </a:rPr>
            <a:t>Présentation</a:t>
          </a:r>
          <a:endParaRPr lang="fr-FR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600" kern="1200" dirty="0" smtClean="0">
              <a:latin typeface="Arial" panose="020B0604020202020204" pitchFamily="34" charset="0"/>
              <a:cs typeface="Arial" panose="020B0604020202020204" pitchFamily="34" charset="0"/>
            </a:rPr>
            <a:t>Parcours scolaire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600" kern="1200" dirty="0" smtClean="0">
              <a:latin typeface="Arial" panose="020B0604020202020204" pitchFamily="34" charset="0"/>
              <a:cs typeface="Arial" panose="020B0604020202020204" pitchFamily="34" charset="0"/>
            </a:rPr>
            <a:t>Stage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600" kern="1200" dirty="0" smtClean="0">
              <a:latin typeface="Arial" panose="020B0604020202020204" pitchFamily="34" charset="0"/>
              <a:cs typeface="Arial" panose="020B0604020202020204" pitchFamily="34" charset="0"/>
            </a:rPr>
            <a:t>Ma première année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600" kern="1200" dirty="0" smtClean="0">
              <a:latin typeface="Arial" panose="020B0604020202020204" pitchFamily="34" charset="0"/>
              <a:cs typeface="Arial" panose="020B0604020202020204" pitchFamily="34" charset="0"/>
            </a:rPr>
            <a:t>Mes réalisations et expériences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600" kern="1200" dirty="0" smtClean="0">
              <a:latin typeface="Arial" panose="020B0604020202020204" pitchFamily="34" charset="0"/>
              <a:cs typeface="Arial" panose="020B0604020202020204" pitchFamily="34" charset="0"/>
            </a:rPr>
            <a:t>Veille technologique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600" kern="1200" dirty="0" smtClean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  <a:endParaRPr lang="fr-FR" sz="3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079030"/>
        <a:ext cx="8278125" cy="43480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1228A-DC01-4413-95C3-E2D41282930D}" type="datetimeFigureOut">
              <a:rPr lang="fr-FR" smtClean="0"/>
              <a:t>15/05/2015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A88E7-145D-475A-81BD-B8DFD59212A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911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A88E7-145D-475A-81BD-B8DFD59212A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3055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905BD-197A-46B5-83A7-4944E214370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862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905BD-197A-46B5-83A7-4944E214370B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8967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36320" y="0"/>
            <a:ext cx="10058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0" y="3200400"/>
            <a:ext cx="100584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0" y="4724400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BEDE-45BD-4872-BA8D-375EEBDE007A}" type="datetimeFigureOut">
              <a:rPr lang="fr-FR" smtClean="0"/>
              <a:t>15/05/2015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0AB0-F3A1-480D-86B8-D90206727C49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036320" y="6172200"/>
            <a:ext cx="100584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8830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685800"/>
            <a:ext cx="9652000" cy="3886200"/>
          </a:xfrm>
        </p:spPr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BEDE-45BD-4872-BA8D-375EEBDE007A}" type="datetimeFigureOut">
              <a:rPr lang="fr-FR" smtClean="0"/>
              <a:t>15/05/2015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0AB0-F3A1-480D-86B8-D90206727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799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6000" y="685802"/>
            <a:ext cx="2438400" cy="5410199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54400" y="685801"/>
            <a:ext cx="7620000" cy="4876800"/>
          </a:xfrm>
        </p:spPr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BEDE-45BD-4872-BA8D-375EEBDE007A}" type="datetimeFigureOut">
              <a:rPr lang="fr-FR" smtClean="0"/>
              <a:t>15/05/2015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0AB0-F3A1-480D-86B8-D90206727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8869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BEDE-45BD-4872-BA8D-375EEBDE007A}" type="datetimeFigureOut">
              <a:rPr lang="fr-FR" smtClean="0"/>
              <a:t>15/05/2015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0AB0-F3A1-480D-86B8-D90206727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796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36320" y="0"/>
            <a:ext cx="10058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3276600"/>
            <a:ext cx="100584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4953000"/>
            <a:ext cx="9144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BEDE-45BD-4872-BA8D-375EEBDE007A}" type="datetimeFigureOut">
              <a:rPr lang="fr-FR" smtClean="0"/>
              <a:t>15/05/2015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0AB0-F3A1-480D-86B8-D90206727C49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036320" y="6172200"/>
            <a:ext cx="100584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4593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609601"/>
            <a:ext cx="48768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609601"/>
            <a:ext cx="48768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BEDE-45BD-4872-BA8D-375EEBDE007A}" type="datetimeFigureOut">
              <a:rPr lang="fr-FR" smtClean="0"/>
              <a:t>15/05/2015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0AB0-F3A1-480D-86B8-D90206727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66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936" y="609600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1936" y="1329264"/>
            <a:ext cx="48768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536" y="609600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536" y="1329264"/>
            <a:ext cx="48768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BEDE-45BD-4872-BA8D-375EEBDE007A}" type="datetimeFigureOut">
              <a:rPr lang="fr-FR" smtClean="0"/>
              <a:t>15/05/2015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0AB0-F3A1-480D-86B8-D90206727C49}" type="slidenum">
              <a:rPr lang="fr-FR" smtClean="0"/>
              <a:t>‹N°›</a:t>
            </a:fld>
            <a:endParaRPr lang="fr-FR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11936" y="1249362"/>
            <a:ext cx="4876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193536" y="1249362"/>
            <a:ext cx="4876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98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BEDE-45BD-4872-BA8D-375EEBDE007A}" type="datetimeFigureOut">
              <a:rPr lang="fr-FR" smtClean="0"/>
              <a:t>15/05/2015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0AB0-F3A1-480D-86B8-D90206727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893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BEDE-45BD-4872-BA8D-375EEBDE007A}" type="datetimeFigureOut">
              <a:rPr lang="fr-FR" smtClean="0"/>
              <a:t>15/05/2015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0AB0-F3A1-480D-86B8-D90206727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079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4572000"/>
            <a:ext cx="9046464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7821" y="457201"/>
            <a:ext cx="6126579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457200"/>
            <a:ext cx="3564876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BEDE-45BD-4872-BA8D-375EEBDE007A}" type="datetimeFigureOut">
              <a:rPr lang="fr-FR" smtClean="0"/>
              <a:t>15/05/2015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0AB0-F3A1-480D-86B8-D90206727C49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871259" y="2514336"/>
            <a:ext cx="3810000" cy="211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20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936" y="4572000"/>
            <a:ext cx="9046464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320" y="457200"/>
            <a:ext cx="100584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856" y="3505200"/>
            <a:ext cx="98552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BEDE-45BD-4872-BA8D-375EEBDE007A}" type="datetimeFigureOut">
              <a:rPr lang="fr-FR" smtClean="0"/>
              <a:t>15/05/2015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00AB0-F3A1-480D-86B8-D90206727C4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401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0" y="4572000"/>
            <a:ext cx="90424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685800"/>
            <a:ext cx="100584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31200" y="620877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DF69BEDE-45BD-4872-BA8D-375EEBDE007A}" type="datetimeFigureOut">
              <a:rPr lang="fr-FR" smtClean="0"/>
              <a:t>15/05/2015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5999" y="6208777"/>
            <a:ext cx="6498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5687569"/>
            <a:ext cx="101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1B00AB0-F3A1-480D-86B8-D90206727C49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036320" y="0"/>
            <a:ext cx="100584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1036320" y="6172200"/>
            <a:ext cx="100584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37082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app%20rabbounicha/couleur.jar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app%20rabbounicha/pipetron.ja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app%20rabbounicha/SI6paint.ja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IBplbM" TargetMode="External"/><Relationship Id="rId2" Type="http://schemas.openxmlformats.org/officeDocument/2006/relationships/hyperlink" Target="http://bit.ly/1KOW8H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app%20rabbounicha/PPE.ja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ync.com/resources/press-release/thync-combines-neurosignaling-and-consumer-technology" TargetMode="External"/><Relationship Id="rId7" Type="http://schemas.openxmlformats.org/officeDocument/2006/relationships/hyperlink" Target="http://civilisation2.org/ameliorer-les-performances-de-son-cerveau/" TargetMode="External"/><Relationship Id="rId2" Type="http://schemas.openxmlformats.org/officeDocument/2006/relationships/hyperlink" Target="https://www.aruco.com/2014/10/thyn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bjetconnecte.net/thync-casque-capable-de-changer-votre-humeur/" TargetMode="External"/><Relationship Id="rId5" Type="http://schemas.openxmlformats.org/officeDocument/2006/relationships/hyperlink" Target="http://www.digitaltrends.com/wearables/thync-wearable-hands-on/#/4" TargetMode="External"/><Relationship Id="rId4" Type="http://schemas.openxmlformats.org/officeDocument/2006/relationships/hyperlink" Target="http://mobilesyrup.com/2015/01/18/head-on-with-thync-the-brain-zapping-wearable-thatll-change-your-mood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rrafemina.com/vie-privee/cuisine/articles/49069-neurokiff-cest-quoi-ce-nouveau-gadget-culinaire-.html" TargetMode="External"/><Relationship Id="rId2" Type="http://schemas.openxmlformats.org/officeDocument/2006/relationships/hyperlink" Target="http://www.nouvellestechnologies.net/neurokiff-mesure-vos-emotions-gustatives.ph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neurokiff.com/" TargetMode="External"/><Relationship Id="rId4" Type="http://schemas.openxmlformats.org/officeDocument/2006/relationships/hyperlink" Target="http://geekandfood.fr/neurokif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tlantico.fr/atlantico-light/faire-velo-en-toute-securite-avec-casqueairbag-invisible-c-est-desormais-possible-1000022.html" TargetMode="External"/><Relationship Id="rId2" Type="http://schemas.openxmlformats.org/officeDocument/2006/relationships/hyperlink" Target="http://tootaz-outdoor.com/velomoto/204-casque-airbag-pour-cycliste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e6%20ra/Alexis%20e6/td10/RJ.mesEvenements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e6%20ra/Alexis%20e6/Tic%20Tac%20Toe/RJ.TicTacToe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90920" y="900751"/>
            <a:ext cx="7349115" cy="1719617"/>
          </a:xfrm>
        </p:spPr>
        <p:txBody>
          <a:bodyPr>
            <a:noAutofit/>
          </a:bodyPr>
          <a:lstStyle/>
          <a:p>
            <a:r>
              <a:rPr lang="fr-FR" b="1" dirty="0" smtClean="0">
                <a:solidFill>
                  <a:schemeClr val="bg1"/>
                </a:solidFill>
                <a:latin typeface="Algerian" panose="04020705040A02060702" pitchFamily="82" charset="0"/>
                <a:cs typeface="Aldhabi" panose="01000000000000000000" pitchFamily="2" charset="-78"/>
              </a:rPr>
              <a:t>Epreuve E6</a:t>
            </a:r>
            <a:endParaRPr lang="fr-FR" b="1" dirty="0">
              <a:solidFill>
                <a:schemeClr val="bg1"/>
              </a:solidFill>
              <a:latin typeface="Algerian" panose="04020705040A02060702" pitchFamily="82" charset="0"/>
              <a:cs typeface="Aldhabi" panose="01000000000000000000" pitchFamily="2" charset="-78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021714" y="6314259"/>
            <a:ext cx="3467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JEAN-PIERRE Rabbounicha</a:t>
            </a: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122945" y="3759427"/>
            <a:ext cx="7006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latin typeface="Arial" panose="020B0604020202020204" pitchFamily="34" charset="0"/>
                <a:cs typeface="Arial" panose="020B0604020202020204" pitchFamily="34" charset="0"/>
              </a:rPr>
              <a:t>Formation SIO (2014 – </a:t>
            </a:r>
            <a:r>
              <a:rPr lang="fr-F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2016)</a:t>
            </a:r>
            <a:endParaRPr lang="fr-F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53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60394" y="494349"/>
            <a:ext cx="6636825" cy="826477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: TD héritage</a:t>
            </a:r>
            <a:endParaRPr lang="fr-F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9" y="1427101"/>
            <a:ext cx="7570556" cy="4694967"/>
          </a:xfr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195" y="1427101"/>
            <a:ext cx="3789292" cy="469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5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05316" y="140677"/>
            <a:ext cx="9042400" cy="1089074"/>
          </a:xfrm>
        </p:spPr>
        <p:txBody>
          <a:bodyPr>
            <a:normAutofit/>
          </a:bodyPr>
          <a:lstStyle/>
          <a:p>
            <a:r>
              <a:rPr lang="fr-FR" sz="6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: jeu de couleur</a:t>
            </a:r>
            <a:endParaRPr lang="fr-FR" sz="6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74598" y="2967752"/>
            <a:ext cx="2332110" cy="7174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file"/>
              </a:rPr>
              <a:t>App.jar</a:t>
            </a:r>
            <a:endParaRPr lang="fr-FR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73" y="1373678"/>
            <a:ext cx="5004564" cy="4623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693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3310" y="529045"/>
            <a:ext cx="5988147" cy="863657"/>
          </a:xfrm>
        </p:spPr>
        <p:txBody>
          <a:bodyPr>
            <a:noAutofit/>
          </a:bodyPr>
          <a:lstStyle/>
          <a:p>
            <a:r>
              <a:rPr lang="fr-FR" sz="6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: </a:t>
            </a:r>
            <a:r>
              <a:rPr lang="fr-FR" sz="6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pipotron</a:t>
            </a:r>
            <a:endParaRPr lang="fr-FR" sz="6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3310" y="2675373"/>
            <a:ext cx="2232075" cy="1322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400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file"/>
              </a:rPr>
              <a:t>App.jar</a:t>
            </a:r>
            <a:endParaRPr lang="fr-FR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941" y="2170911"/>
            <a:ext cx="4444619" cy="32029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5328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352" y="438560"/>
            <a:ext cx="10311665" cy="1033803"/>
          </a:xfrm>
        </p:spPr>
        <p:txBody>
          <a:bodyPr>
            <a:noAutofit/>
          </a:bodyPr>
          <a:lstStyle/>
          <a:p>
            <a:r>
              <a:rPr lang="fr-FR" sz="4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: jeu de pastille en mouvement</a:t>
            </a:r>
            <a:endParaRPr lang="fr-FR" sz="4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173327" y="2605066"/>
            <a:ext cx="3365305" cy="13082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file"/>
              </a:rPr>
              <a:t>App.jar</a:t>
            </a:r>
            <a:endParaRPr lang="fr-F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483" y="1688466"/>
            <a:ext cx="6582694" cy="42106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9466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27015" y="492370"/>
            <a:ext cx="9042400" cy="998806"/>
          </a:xfrm>
        </p:spPr>
        <p:txBody>
          <a:bodyPr>
            <a:normAutofit fontScale="90000"/>
          </a:bodyPr>
          <a:lstStyle/>
          <a:p>
            <a:pPr algn="ctr"/>
            <a:r>
              <a:rPr lang="fr-FR" sz="6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PPE : Site web</a:t>
            </a:r>
            <a:endParaRPr lang="fr-FR" sz="6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53701" y="4586224"/>
            <a:ext cx="3789028" cy="1350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2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Le site</a:t>
            </a:r>
            <a:endParaRPr lang="fr-FR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</a:t>
            </a:r>
            <a:r>
              <a:rPr lang="fr-FR" sz="32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bit.ly/1IBplbM</a:t>
            </a:r>
            <a:endParaRPr lang="fr-FR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97" y="1650244"/>
            <a:ext cx="10297552" cy="24293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7961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339628"/>
            <a:ext cx="9042400" cy="1070072"/>
          </a:xfrm>
        </p:spPr>
        <p:txBody>
          <a:bodyPr>
            <a:normAutofit/>
          </a:bodyPr>
          <a:lstStyle/>
          <a:p>
            <a:r>
              <a:rPr lang="fr-FR" sz="6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PPE : Application JAVA</a:t>
            </a:r>
            <a:endParaRPr lang="fr-FR" sz="6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04590" y="3010486"/>
            <a:ext cx="2064825" cy="1225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file"/>
              </a:rPr>
              <a:t>App.jar</a:t>
            </a:r>
            <a:endParaRPr lang="fr-F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739705"/>
            <a:ext cx="6388943" cy="42323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4117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" y="1633437"/>
            <a:ext cx="4167739" cy="3055355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503" y="1633437"/>
            <a:ext cx="3605733" cy="3030335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0" y="16820"/>
            <a:ext cx="12192000" cy="6841179"/>
          </a:xfrm>
          <a:prstGeom prst="rect">
            <a:avLst/>
          </a:prstGeom>
          <a:solidFill>
            <a:schemeClr val="tx1">
              <a:alpha val="19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458057" y="4663773"/>
            <a:ext cx="615017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800" dirty="0"/>
              <a:t>Les casques</a:t>
            </a: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1054781" y="16821"/>
            <a:ext cx="9912156" cy="1136730"/>
          </a:xfrm>
        </p:spPr>
        <p:txBody>
          <a:bodyPr>
            <a:normAutofit/>
          </a:bodyPr>
          <a:lstStyle/>
          <a:p>
            <a:pPr algn="ctr"/>
            <a:r>
              <a:rPr lang="fr-FR" sz="5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Veille technologique</a:t>
            </a:r>
            <a:endParaRPr lang="fr-FR" sz="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Espace réservé du contenu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9" r="35112"/>
          <a:stretch/>
        </p:blipFill>
        <p:spPr>
          <a:xfrm>
            <a:off x="4595001" y="1633437"/>
            <a:ext cx="3059157" cy="303033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92304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1171835" y="652767"/>
            <a:ext cx="2669275" cy="6378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Thync</a:t>
            </a:r>
            <a:endParaRPr lang="fr-FR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6358597" y="1290624"/>
            <a:ext cx="5611172" cy="405840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 anchorCtr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Casque connecté a un smartphone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neurosignaling</a:t>
            </a:r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pour changer le 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mental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change d'humeur à la demande (en 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leur transmettant des ondes 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électriques)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commande des états d’énergie ou </a:t>
            </a:r>
          </a:p>
          <a:p>
            <a:pPr marL="0" indent="0">
              <a:buNone/>
            </a:pP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de calme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23" y="1290624"/>
            <a:ext cx="5411204" cy="405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9994" y="1119791"/>
            <a:ext cx="4367914" cy="43159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Algorithmes </a:t>
            </a:r>
            <a:r>
              <a:rPr lang="fr-FR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neurosignaling</a:t>
            </a:r>
            <a:r>
              <a:rPr lang="fr-F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ondes électroniques / ultrasons pour stimuler le cerveau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changement d’état d’esprit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le niveau d’énergie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57" y="351692"/>
            <a:ext cx="5289452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5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91175" y="4309328"/>
            <a:ext cx="9412248" cy="1325563"/>
          </a:xfrm>
        </p:spPr>
        <p:txBody>
          <a:bodyPr>
            <a:normAutofit/>
          </a:bodyPr>
          <a:lstStyle/>
          <a:p>
            <a:pPr algn="ctr"/>
            <a:r>
              <a:rPr lang="fr-FR" sz="6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Oublie les…</a:t>
            </a:r>
            <a:endParaRPr lang="fr-FR" sz="6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3" y="642182"/>
            <a:ext cx="10515600" cy="3250014"/>
          </a:xfrm>
        </p:spPr>
      </p:pic>
    </p:spTree>
    <p:extLst>
      <p:ext uri="{BB962C8B-B14F-4D97-AF65-F5344CB8AC3E}">
        <p14:creationId xmlns:p14="http://schemas.microsoft.com/office/powerpoint/2010/main" val="419328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2901497"/>
              </p:ext>
            </p:extLst>
          </p:nvPr>
        </p:nvGraphicFramePr>
        <p:xfrm>
          <a:off x="1848514" y="603913"/>
          <a:ext cx="8278125" cy="5469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785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14204" y="3063156"/>
            <a:ext cx="6672832" cy="26031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sessions </a:t>
            </a:r>
          </a:p>
          <a:p>
            <a:pPr marL="0" indent="0">
              <a:buNone/>
            </a:pPr>
            <a:r>
              <a:rPr lang="en-US" sz="3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Thync</a:t>
            </a:r>
            <a:r>
              <a:rPr lang="en-US" sz="3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Calm Vibes : </a:t>
            </a:r>
            <a:r>
              <a:rPr lang="en-US" sz="3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soulagement</a:t>
            </a:r>
            <a:endParaRPr lang="en-US" sz="3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Thync</a:t>
            </a:r>
            <a:r>
              <a:rPr lang="en-US" sz="3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Vibes : </a:t>
            </a:r>
            <a:r>
              <a:rPr lang="en-US" sz="3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booster </a:t>
            </a:r>
            <a:r>
              <a:rPr lang="en-US" sz="30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l’énergie</a:t>
            </a:r>
            <a:r>
              <a:rPr lang="en-US" sz="3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37276" t="36388" r="37316" b="27648"/>
          <a:stretch/>
        </p:blipFill>
        <p:spPr>
          <a:xfrm>
            <a:off x="8716708" y="485138"/>
            <a:ext cx="2570328" cy="1951630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4389121" y="894629"/>
            <a:ext cx="4501661" cy="1132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Vibes :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neurosignaling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(stimulation </a:t>
            </a:r>
            <a:r>
              <a:rPr lang="en-US" sz="3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électrique</a:t>
            </a:r>
            <a:r>
              <a:rPr lang="en-US" sz="3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2" r="20195"/>
          <a:stretch/>
        </p:blipFill>
        <p:spPr>
          <a:xfrm>
            <a:off x="1080683" y="2581256"/>
            <a:ext cx="3125558" cy="3566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59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83"/>
          <a:stretch/>
        </p:blipFill>
        <p:spPr>
          <a:xfrm>
            <a:off x="7326126" y="1009931"/>
            <a:ext cx="3646674" cy="506187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r="15272"/>
          <a:stretch/>
        </p:blipFill>
        <p:spPr>
          <a:xfrm>
            <a:off x="1091820" y="1009932"/>
            <a:ext cx="3332776" cy="506187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6" name="ZoneTexte 5"/>
          <p:cNvSpPr txBox="1"/>
          <p:nvPr/>
        </p:nvSpPr>
        <p:spPr>
          <a:xfrm>
            <a:off x="4479296" y="2552132"/>
            <a:ext cx="2792130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compte à </a:t>
            </a:r>
            <a:r>
              <a:rPr lang="fr-FR" sz="3600" dirty="0" smtClean="0"/>
              <a:t>rebours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5437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894364" y="4304714"/>
            <a:ext cx="1969476" cy="1077218"/>
          </a:xfrm>
          <a:prstGeom prst="rect">
            <a:avLst/>
          </a:prstGeom>
          <a:solidFill>
            <a:schemeClr val="tx2">
              <a:lumMod val="25000"/>
              <a:lumOff val="75000"/>
              <a:alpha val="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Points 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intensité</a:t>
            </a:r>
            <a:endParaRPr lang="fr-F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5374951" y="901077"/>
            <a:ext cx="2665861" cy="954107"/>
          </a:xfrm>
          <a:prstGeom prst="rect">
            <a:avLst/>
          </a:prstGeom>
          <a:solidFill>
            <a:schemeClr val="tx2">
              <a:lumMod val="10000"/>
              <a:lumOff val="90000"/>
              <a:alpha val="23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Varie l’intensité du courant</a:t>
            </a:r>
            <a:endParaRPr lang="fr-F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" t="32886" r="5774" b="2226"/>
          <a:stretch/>
        </p:blipFill>
        <p:spPr>
          <a:xfrm>
            <a:off x="1055077" y="379828"/>
            <a:ext cx="3860391" cy="58099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6" t="13589" r="9708" b="46233"/>
          <a:stretch/>
        </p:blipFill>
        <p:spPr>
          <a:xfrm>
            <a:off x="8258987" y="3573193"/>
            <a:ext cx="2878378" cy="25938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6" t="51698" r="20911" b="23485"/>
          <a:stretch/>
        </p:blipFill>
        <p:spPr>
          <a:xfrm>
            <a:off x="8258987" y="558367"/>
            <a:ext cx="2878378" cy="23474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7015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32709" y="1074512"/>
            <a:ext cx="5471476" cy="1069144"/>
          </a:xfrm>
        </p:spPr>
        <p:txBody>
          <a:bodyPr>
            <a:normAutofit fontScale="90000"/>
          </a:bodyPr>
          <a:lstStyle/>
          <a:p>
            <a:r>
              <a:rPr lang="fr-F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objet médical</a:t>
            </a:r>
            <a:br>
              <a:rPr lang="fr-FR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35374" y="2143656"/>
            <a:ext cx="5330588" cy="2623545"/>
          </a:xfrm>
        </p:spPr>
        <p:txBody>
          <a:bodyPr>
            <a:normAutofit lnSpcReduction="10000"/>
          </a:bodyPr>
          <a:lstStyle/>
          <a:p>
            <a:r>
              <a:rPr lang="fr-FR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aider les personnes atteintes de traumatisme crânien (à récupérer la mémoire)</a:t>
            </a:r>
          </a:p>
          <a:p>
            <a:r>
              <a:rPr lang="fr-FR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changer l’état dépressif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378" y="1950186"/>
            <a:ext cx="5190979" cy="36234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403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9184" y="566517"/>
            <a:ext cx="3918582" cy="971503"/>
          </a:xfrm>
        </p:spPr>
        <p:txBody>
          <a:bodyPr>
            <a:noAutofit/>
          </a:bodyPr>
          <a:lstStyle/>
          <a:p>
            <a:r>
              <a:rPr lang="fr-FR" sz="6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fr-FR" sz="60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Neurokiff</a:t>
            </a:r>
            <a:endParaRPr lang="fr-FR" sz="6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32882" y="1568863"/>
            <a:ext cx="5461589" cy="4705831"/>
          </a:xfrm>
        </p:spPr>
        <p:txBody>
          <a:bodyPr>
            <a:normAutofit/>
          </a:bodyPr>
          <a:lstStyle/>
          <a:p>
            <a:r>
              <a:rPr lang="fr-FR" sz="2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</a:t>
            </a:r>
            <a:r>
              <a:rPr lang="fr-FR" sz="2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fr-FR" sz="2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dégustation munie de casques neuronaux</a:t>
            </a:r>
          </a:p>
          <a:p>
            <a:r>
              <a:rPr lang="fr-FR" sz="2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convives </a:t>
            </a:r>
          </a:p>
          <a:p>
            <a:r>
              <a:rPr lang="fr-FR" sz="2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FR" sz="2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erçoit </a:t>
            </a:r>
            <a:r>
              <a:rPr lang="fr-FR" sz="2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émotions </a:t>
            </a:r>
            <a:r>
              <a:rPr lang="fr-FR" sz="2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gustatives</a:t>
            </a:r>
          </a:p>
          <a:p>
            <a:r>
              <a:rPr lang="fr-FR" sz="2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fr-FR" sz="2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motions visualisées sur </a:t>
            </a:r>
            <a:r>
              <a:rPr lang="fr-FR" sz="2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tablettes </a:t>
            </a:r>
            <a:r>
              <a:rPr lang="fr-FR" sz="2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(j’aime/j’aime pas)</a:t>
            </a:r>
          </a:p>
          <a:p>
            <a:r>
              <a:rPr lang="fr-FR" sz="2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fr-FR" sz="2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xpérience </a:t>
            </a:r>
            <a:r>
              <a:rPr lang="fr-FR" sz="2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individuelle se transforme en extase </a:t>
            </a:r>
            <a:r>
              <a:rPr lang="fr-FR" sz="2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collective</a:t>
            </a:r>
          </a:p>
          <a:p>
            <a:r>
              <a:rPr lang="fr-FR" sz="2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Leur ressenti </a:t>
            </a:r>
            <a:r>
              <a:rPr lang="fr-FR" sz="2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 aussi diffusé </a:t>
            </a:r>
            <a:endParaRPr lang="fr-FR" sz="25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sz="2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via </a:t>
            </a:r>
            <a:r>
              <a:rPr lang="fr-FR" sz="2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 musique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971" y="566517"/>
            <a:ext cx="5105865" cy="400051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971" y="4567029"/>
            <a:ext cx="5105866" cy="153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9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90474" y="614150"/>
            <a:ext cx="50399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Casque </a:t>
            </a:r>
            <a:r>
              <a:rPr lang="fr-FR" sz="2800" b="1" dirty="0">
                <a:latin typeface="Arial" panose="020B0604020202020204" pitchFamily="34" charset="0"/>
                <a:cs typeface="Arial" panose="020B0604020202020204" pitchFamily="34" charset="0"/>
              </a:rPr>
              <a:t>neuronal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outil 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d'acquisition </a:t>
            </a:r>
            <a:r>
              <a:rPr lang="fr-F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électroencéphalographique</a:t>
            </a: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(EEG) </a:t>
            </a:r>
            <a:endParaRPr lang="fr-FR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mesure ondes électriques</a:t>
            </a:r>
            <a:endParaRPr lang="fr-F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57" y="614150"/>
            <a:ext cx="3703149" cy="5194349"/>
          </a:xfrm>
          <a:prstGeom prst="rect">
            <a:avLst/>
          </a:prstGeom>
        </p:spPr>
      </p:pic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6797412" y="3487224"/>
            <a:ext cx="4243315" cy="24774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fr-FR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états émotionnels </a:t>
            </a:r>
            <a:r>
              <a:rPr lang="fr-FR" sz="2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l'excitation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la méditation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l'ennui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la frustration</a:t>
            </a:r>
          </a:p>
        </p:txBody>
      </p:sp>
    </p:spTree>
    <p:extLst>
      <p:ext uri="{BB962C8B-B14F-4D97-AF65-F5344CB8AC3E}">
        <p14:creationId xmlns:p14="http://schemas.microsoft.com/office/powerpoint/2010/main" val="271235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34616" t="20570" b="12359"/>
          <a:stretch/>
        </p:blipFill>
        <p:spPr>
          <a:xfrm>
            <a:off x="0" y="450165"/>
            <a:ext cx="12192000" cy="64078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9855" y="650474"/>
            <a:ext cx="6353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Les </a:t>
            </a:r>
            <a:r>
              <a:rPr lang="fr-FR" sz="2800" i="1" dirty="0">
                <a:latin typeface="Arial" panose="020B0604020202020204" pitchFamily="34" charset="0"/>
                <a:cs typeface="Arial" panose="020B0604020202020204" pitchFamily="34" charset="0"/>
              </a:rPr>
              <a:t>ondes captées sont de 3 </a:t>
            </a:r>
            <a:r>
              <a:rPr lang="fr-FR" sz="2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endParaRPr lang="fr-F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2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1434735" y="1109891"/>
            <a:ext cx="4307006" cy="1135074"/>
          </a:xfrm>
        </p:spPr>
        <p:txBody>
          <a:bodyPr>
            <a:noAutofit/>
          </a:bodyPr>
          <a:lstStyle/>
          <a:p>
            <a:endParaRPr lang="fr-FR" sz="3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fr-FR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gastronomie </a:t>
            </a:r>
            <a:r>
              <a:rPr lang="fr-FR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(utilisation actuelle)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41" y="2677482"/>
            <a:ext cx="4724794" cy="32163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12872" y="1109891"/>
            <a:ext cx="458653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Futur fonctionnalités</a:t>
            </a:r>
            <a:endParaRPr lang="fr-FR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identifier 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les émotions lorsque on écoute de la musique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identifier 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les émotions quand on respire un parfum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identifier 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les émotions quand on regarde un cinéma</a:t>
            </a:r>
          </a:p>
          <a:p>
            <a:endParaRPr lang="fr-F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48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86068" y="0"/>
            <a:ext cx="3137095" cy="1744394"/>
          </a:xfrm>
          <a:noFill/>
        </p:spPr>
        <p:txBody>
          <a:bodyPr>
            <a:noAutofit/>
          </a:bodyPr>
          <a:lstStyle/>
          <a:p>
            <a:r>
              <a:rPr lang="fr-FR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Hövding</a:t>
            </a:r>
            <a:endParaRPr lang="fr-FR" sz="6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69" y="2011680"/>
            <a:ext cx="10058400" cy="3632707"/>
          </a:xfrm>
          <a:solidFill>
            <a:schemeClr val="tx1">
              <a:lumMod val="50000"/>
              <a:lumOff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8482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1141" y="3699804"/>
            <a:ext cx="3929298" cy="2729131"/>
          </a:xfrm>
        </p:spPr>
        <p:txBody>
          <a:bodyPr>
            <a:noAutofit/>
          </a:bodyPr>
          <a:lstStyle/>
          <a:p>
            <a:r>
              <a:rPr lang="fr-FR" sz="2800" dirty="0">
                <a:solidFill>
                  <a:schemeClr val="tx1"/>
                </a:solidFill>
              </a:rPr>
              <a:t>Casque invisible pour les cyclistes</a:t>
            </a:r>
          </a:p>
          <a:p>
            <a:r>
              <a:rPr lang="fr-FR" sz="2800" dirty="0">
                <a:solidFill>
                  <a:schemeClr val="tx1"/>
                </a:solidFill>
              </a:rPr>
              <a:t>autour du cou </a:t>
            </a:r>
          </a:p>
          <a:p>
            <a:r>
              <a:rPr lang="fr-FR" sz="2800" dirty="0">
                <a:solidFill>
                  <a:schemeClr val="tx1"/>
                </a:solidFill>
              </a:rPr>
              <a:t>tirez le zip sous le menton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" t="19803" r="6137" b="23131"/>
          <a:stretch/>
        </p:blipFill>
        <p:spPr>
          <a:xfrm>
            <a:off x="3082198" y="436100"/>
            <a:ext cx="5503920" cy="3263704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7090116" y="3699805"/>
            <a:ext cx="3929298" cy="272913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absorbe des chocs </a:t>
            </a:r>
            <a:r>
              <a:rPr lang="fr-F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gonflé </a:t>
            </a:r>
            <a:r>
              <a:rPr lang="fr-F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pendant plusieurs secondes</a:t>
            </a:r>
          </a:p>
          <a:p>
            <a:pPr marL="457200" indent="-457200"/>
            <a:r>
              <a:rPr lang="fr-F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fr-F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dégonfler</a:t>
            </a:r>
          </a:p>
        </p:txBody>
      </p:sp>
    </p:spTree>
    <p:extLst>
      <p:ext uri="{BB962C8B-B14F-4D97-AF65-F5344CB8AC3E}">
        <p14:creationId xmlns:p14="http://schemas.microsoft.com/office/powerpoint/2010/main" val="16496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96456" y="665381"/>
            <a:ext cx="10890913" cy="5090615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4522119" y="1702191"/>
            <a:ext cx="4579677" cy="3404381"/>
          </a:xfrm>
        </p:spPr>
        <p:txBody>
          <a:bodyPr/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Nom : JEAN-PIERRE</a:t>
            </a:r>
          </a:p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Prénom : Rabbounicha</a:t>
            </a:r>
          </a:p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Âge : 19 ans</a:t>
            </a:r>
          </a:p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Option du BTS : SLAM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970" y="2078732"/>
            <a:ext cx="2325443" cy="3252424"/>
          </a:xfrm>
          <a:prstGeom prst="rect">
            <a:avLst/>
          </a:prstGeom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696456" y="665380"/>
            <a:ext cx="10890913" cy="934819"/>
          </a:xfrm>
          <a:solidFill>
            <a:schemeClr val="tx1">
              <a:alpha val="7000"/>
            </a:schemeClr>
          </a:solidFill>
        </p:spPr>
        <p:txBody>
          <a:bodyPr>
            <a:noAutofit/>
          </a:bodyPr>
          <a:lstStyle/>
          <a:p>
            <a:r>
              <a:rPr lang="fr-FR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	Présentation du candidat</a:t>
            </a:r>
            <a:endParaRPr lang="fr-FR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54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32359" y="633046"/>
            <a:ext cx="5150440" cy="534572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 </a:t>
            </a:r>
            <a:endParaRPr lang="fr-FR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fr-F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niveau de la batterie</a:t>
            </a:r>
          </a:p>
          <a:p>
            <a:pPr lvl="1">
              <a:buFontTx/>
              <a:buChar char="-"/>
            </a:pPr>
            <a:r>
              <a:rPr lang="fr-F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allumé ou </a:t>
            </a:r>
            <a:r>
              <a:rPr lang="fr-FR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éteint</a:t>
            </a:r>
            <a:endParaRPr lang="fr-FR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Marche </a:t>
            </a:r>
            <a:r>
              <a:rPr lang="fr-F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arrêt indiqué par un signal sonore</a:t>
            </a:r>
          </a:p>
          <a:p>
            <a:endParaRPr lang="fr-FR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7" t="10668" r="25453" b="8513"/>
          <a:stretch/>
        </p:blipFill>
        <p:spPr>
          <a:xfrm>
            <a:off x="6810427" y="534571"/>
            <a:ext cx="4164038" cy="554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66911" y="534572"/>
            <a:ext cx="10515600" cy="914677"/>
          </a:xfrm>
        </p:spPr>
        <p:txBody>
          <a:bodyPr>
            <a:noAutofit/>
          </a:bodyPr>
          <a:lstStyle/>
          <a:p>
            <a:r>
              <a:rPr lang="fr-FR" sz="5000" dirty="0">
                <a:latin typeface="Arial" panose="020B0604020202020204" pitchFamily="34" charset="0"/>
                <a:cs typeface="Arial" panose="020B0604020202020204" pitchFamily="34" charset="0"/>
              </a:rPr>
              <a:t>CAPTEURS ET </a:t>
            </a:r>
            <a:r>
              <a:rPr lang="fr-FR" sz="5000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ALGORITHMES</a:t>
            </a:r>
            <a:endParaRPr lang="fr-FR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3895" y="1856936"/>
            <a:ext cx="4318782" cy="4189372"/>
          </a:xfrm>
        </p:spPr>
        <p:txBody>
          <a:bodyPr>
            <a:noAutofit/>
          </a:bodyPr>
          <a:lstStyle/>
          <a:p>
            <a:r>
              <a:rPr lang="fr-FR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</a:t>
            </a:r>
            <a:r>
              <a:rPr lang="fr-FR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milliers d’accidents </a:t>
            </a:r>
            <a:endParaRPr lang="fr-FR" sz="26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collecter </a:t>
            </a:r>
            <a:r>
              <a:rPr lang="fr-FR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mouvements spécifiques du cycliste pendant </a:t>
            </a:r>
            <a:r>
              <a:rPr lang="fr-FR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l’accident</a:t>
            </a:r>
            <a:endParaRPr lang="fr-FR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Développer un </a:t>
            </a:r>
            <a:r>
              <a:rPr lang="fr-FR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algorithme </a:t>
            </a:r>
            <a:r>
              <a:rPr lang="fr-FR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(différencier </a:t>
            </a:r>
            <a:r>
              <a:rPr lang="fr-FR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accidents des conditions normales </a:t>
            </a:r>
            <a:r>
              <a:rPr lang="fr-FR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d’utilisation)</a:t>
            </a:r>
            <a:endParaRPr lang="fr-FR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fr-FR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726" y="1451943"/>
            <a:ext cx="3428351" cy="19693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214" y="3592374"/>
            <a:ext cx="6251320" cy="24539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051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049216" y="1048132"/>
            <a:ext cx="567514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CHARGER </a:t>
            </a:r>
            <a:endParaRPr lang="fr-FR" sz="3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3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 </a:t>
            </a:r>
            <a:r>
              <a:rPr lang="fr-FR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USB sur un ordinateur </a:t>
            </a:r>
            <a:endParaRPr lang="fr-FR" sz="3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3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 un </a:t>
            </a:r>
            <a:r>
              <a:rPr lang="fr-FR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chargeur de téléphone portable ordinaire avec un connecteur micro USB </a:t>
            </a:r>
            <a:r>
              <a:rPr lang="fr-FR" sz="3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fr-FR" sz="3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3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Batterie </a:t>
            </a:r>
            <a:r>
              <a:rPr lang="fr-FR" sz="3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faible</a:t>
            </a:r>
            <a:endParaRPr lang="fr-FR" sz="30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 (après environ 10 heures de vélo</a:t>
            </a:r>
            <a:r>
              <a:rPr lang="fr-FR" sz="3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sz="3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0" t="-296" r="14992" b="1642"/>
          <a:stretch/>
        </p:blipFill>
        <p:spPr>
          <a:xfrm>
            <a:off x="6949441" y="492369"/>
            <a:ext cx="402336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2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28542" y="675249"/>
            <a:ext cx="4146843" cy="1079696"/>
          </a:xfrm>
        </p:spPr>
        <p:txBody>
          <a:bodyPr>
            <a:normAutofit/>
          </a:bodyPr>
          <a:lstStyle/>
          <a:p>
            <a:r>
              <a:rPr lang="fr-FR" sz="6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fr-FR" sz="6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16000" y="1980028"/>
            <a:ext cx="10058400" cy="3886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Actuellement</a:t>
            </a:r>
          </a:p>
          <a:p>
            <a:pPr lvl="1"/>
            <a:r>
              <a:rPr lang="fr-F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Découverte</a:t>
            </a:r>
          </a:p>
          <a:p>
            <a:pPr lvl="1"/>
            <a:r>
              <a:rPr lang="fr-FR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Intéressant</a:t>
            </a:r>
          </a:p>
          <a:p>
            <a:pPr marL="457200" lvl="1" indent="0">
              <a:buNone/>
            </a:pPr>
            <a:endParaRPr lang="fr-FR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fr-FR" sz="3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Après la formation</a:t>
            </a:r>
          </a:p>
          <a:p>
            <a:pPr lvl="1"/>
            <a:r>
              <a:rPr lang="fr-FR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Licence professionnelle Conception et développement orientés objet d'applications multi-tiers</a:t>
            </a:r>
          </a:p>
        </p:txBody>
      </p:sp>
    </p:spTree>
    <p:extLst>
      <p:ext uri="{BB962C8B-B14F-4D97-AF65-F5344CB8AC3E}">
        <p14:creationId xmlns:p14="http://schemas.microsoft.com/office/powerpoint/2010/main" val="103875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3960" y="604276"/>
            <a:ext cx="3228833" cy="794934"/>
          </a:xfrm>
        </p:spPr>
        <p:txBody>
          <a:bodyPr>
            <a:normAutofit/>
          </a:bodyPr>
          <a:lstStyle/>
          <a:p>
            <a:r>
              <a:rPr lang="fr-FR" sz="35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Souces</a:t>
            </a:r>
            <a:r>
              <a:rPr lang="fr-FR" sz="3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5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thync</a:t>
            </a:r>
            <a:endParaRPr lang="fr-FR" sz="3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160060"/>
            <a:ext cx="10515600" cy="5016903"/>
          </a:xfrm>
        </p:spPr>
        <p:txBody>
          <a:bodyPr>
            <a:normAutofit/>
          </a:bodyPr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https://www.aruco.com/2014/10/thync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www.thync.com/resources/press-release/thync-combines-neurosignaling-and-consumer-technology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http://mobilesyrup.com/2015/01/18/head-on-with-thync-the-brain-zapping-wearable-thatll-change-your-mood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http://www.digitaltrends.com/wearables/thync-wearable-hands-on/#/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4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http://www.objetconnecte.net/thync-casque-capable-de-changer-votre-humeur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/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http://civilisation2.org/ameliorer-les-performances-de-son-cerveau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/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79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39557" y="858129"/>
            <a:ext cx="4498536" cy="981221"/>
          </a:xfrm>
        </p:spPr>
        <p:txBody>
          <a:bodyPr>
            <a:normAutofit/>
          </a:bodyPr>
          <a:lstStyle/>
          <a:p>
            <a:r>
              <a:rPr lang="fr-FR" sz="3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 </a:t>
            </a:r>
            <a:r>
              <a:rPr lang="fr-FR" sz="35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neurokiff</a:t>
            </a:r>
            <a:endParaRPr lang="fr-FR" sz="3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8843" y="1839350"/>
            <a:ext cx="10058400" cy="3126545"/>
          </a:xfrm>
        </p:spPr>
        <p:txBody>
          <a:bodyPr/>
          <a:lstStyle/>
          <a:p>
            <a:r>
              <a:rPr lang="fr-FR" dirty="0">
                <a:hlinkClick r:id="rId2"/>
              </a:rPr>
              <a:t>http://www.nouvellestechnologies.net/neurokiff-mesure-vos-emotions-gustatives.php</a:t>
            </a:r>
            <a:endParaRPr lang="fr-FR" dirty="0"/>
          </a:p>
          <a:p>
            <a:r>
              <a:rPr lang="fr-FR" dirty="0">
                <a:hlinkClick r:id="rId3"/>
              </a:rPr>
              <a:t>http://www.terrafemina.com/vie-privee/cuisine/articles/49069-neurokiff-cest-quoi-ce-nouveau-gadget-culinaire-.</a:t>
            </a:r>
            <a:r>
              <a:rPr lang="fr-FR" dirty="0" smtClean="0">
                <a:hlinkClick r:id="rId3"/>
              </a:rPr>
              <a:t>html</a:t>
            </a:r>
            <a:endParaRPr lang="fr-FR" dirty="0" smtClean="0"/>
          </a:p>
          <a:p>
            <a:r>
              <a:rPr lang="fr-FR" dirty="0">
                <a:hlinkClick r:id="rId4"/>
              </a:rPr>
              <a:t>http://</a:t>
            </a:r>
            <a:r>
              <a:rPr lang="fr-FR" dirty="0" smtClean="0">
                <a:hlinkClick r:id="rId4"/>
              </a:rPr>
              <a:t>geekandfood.fr/neurokiff</a:t>
            </a:r>
            <a:endParaRPr lang="fr-FR" dirty="0" smtClean="0"/>
          </a:p>
          <a:p>
            <a:r>
              <a:rPr lang="fr-FR" dirty="0" smtClean="0">
                <a:hlinkClick r:id="rId5"/>
              </a:rPr>
              <a:t>http</a:t>
            </a:r>
            <a:r>
              <a:rPr lang="fr-FR" dirty="0">
                <a:hlinkClick r:id="rId5"/>
              </a:rPr>
              <a:t>://www.neurokiff.com</a:t>
            </a:r>
            <a:r>
              <a:rPr lang="fr-FR" dirty="0" smtClean="0">
                <a:hlinkClick r:id="rId5"/>
              </a:rPr>
              <a:t>/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47254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4474" y="942535"/>
            <a:ext cx="4625145" cy="798342"/>
          </a:xfrm>
        </p:spPr>
        <p:txBody>
          <a:bodyPr>
            <a:normAutofit/>
          </a:bodyPr>
          <a:lstStyle/>
          <a:p>
            <a:r>
              <a:rPr lang="fr-FR" sz="35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 airbag</a:t>
            </a:r>
            <a:endParaRPr lang="fr-FR" sz="3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0419" y="784274"/>
            <a:ext cx="10058400" cy="3886200"/>
          </a:xfrm>
        </p:spPr>
        <p:txBody>
          <a:bodyPr/>
          <a:lstStyle/>
          <a:p>
            <a:r>
              <a:rPr lang="fr-FR" dirty="0">
                <a:hlinkClick r:id="rId2"/>
              </a:rPr>
              <a:t>http://</a:t>
            </a:r>
            <a:r>
              <a:rPr lang="fr-FR" dirty="0" smtClean="0">
                <a:hlinkClick r:id="rId2"/>
              </a:rPr>
              <a:t>tootaz-outdoor.com/velomoto/204-casque-airbag-pour-cycliste.html</a:t>
            </a:r>
            <a:endParaRPr lang="fr-FR" dirty="0" smtClean="0"/>
          </a:p>
          <a:p>
            <a:r>
              <a:rPr lang="fr-FR" dirty="0">
                <a:hlinkClick r:id="rId3"/>
              </a:rPr>
              <a:t>http://</a:t>
            </a:r>
            <a:r>
              <a:rPr lang="fr-FR" dirty="0" smtClean="0">
                <a:hlinkClick r:id="rId3"/>
              </a:rPr>
              <a:t>www.atlantico.fr/atlantico-light/faire-velo-en-toute-securite-avec-casqueairbag-invisible-c-est-desormais-possible-1000022.html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047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512382" y="580975"/>
            <a:ext cx="8757033" cy="5320886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512382" y="580975"/>
            <a:ext cx="8757033" cy="1343846"/>
          </a:xfrm>
          <a:solidFill>
            <a:schemeClr val="tx1">
              <a:alpha val="7000"/>
            </a:schemeClr>
          </a:solidFill>
        </p:spPr>
        <p:txBody>
          <a:bodyPr>
            <a:normAutofit/>
          </a:bodyPr>
          <a:lstStyle/>
          <a:p>
            <a:r>
              <a:rPr lang="fr-FR" sz="6600" dirty="0" smtClean="0">
                <a:latin typeface="Arial" panose="020B0604020202020204" pitchFamily="34" charset="0"/>
                <a:cs typeface="Arial" panose="020B0604020202020204" pitchFamily="34" charset="0"/>
              </a:rPr>
              <a:t>	Parcours scolaire</a:t>
            </a:r>
            <a:endParaRPr lang="fr-FR" sz="6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2423413" y="2298896"/>
            <a:ext cx="6580914" cy="234696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BAC STMG 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sciences et technologies du management et de la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gestion)</a:t>
            </a:r>
          </a:p>
          <a:p>
            <a:pPr marL="0" indent="0">
              <a:buNone/>
            </a:pP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DIT (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Diploma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in Information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) sur programmation C, C++, CCI Computer Education, Pondichéry,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Inde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860" y="4663441"/>
            <a:ext cx="2599930" cy="125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8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237958" y="496567"/>
            <a:ext cx="9650436" cy="5538471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237958" y="496567"/>
            <a:ext cx="9650436" cy="973465"/>
          </a:xfrm>
          <a:solidFill>
            <a:schemeClr val="tx1">
              <a:alpha val="7000"/>
            </a:schemeClr>
          </a:solidFill>
        </p:spPr>
        <p:txBody>
          <a:bodyPr>
            <a:noAutofit/>
          </a:bodyPr>
          <a:lstStyle/>
          <a:p>
            <a:r>
              <a:rPr lang="fr-FR" sz="6000" dirty="0" smtClean="0">
                <a:latin typeface="+mn-lt"/>
              </a:rPr>
              <a:t>    </a:t>
            </a:r>
            <a:r>
              <a:rPr lang="fr-FR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Stage mai-juin 2015</a:t>
            </a:r>
            <a:endParaRPr lang="fr-FR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1716258" y="1753772"/>
            <a:ext cx="8437856" cy="41480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Nom de l’entreprise</a:t>
            </a:r>
          </a:p>
          <a:p>
            <a:pPr lvl="1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DC DATA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Lieu</a:t>
            </a:r>
          </a:p>
          <a:p>
            <a:pPr lvl="1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Gare du nord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0040" lvl="1" indent="0">
              <a:buNone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Ce que je vais faire</a:t>
            </a:r>
          </a:p>
          <a:p>
            <a:pPr lvl="1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CMS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64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67089" y="436098"/>
            <a:ext cx="3727939" cy="970671"/>
          </a:xfrm>
        </p:spPr>
        <p:txBody>
          <a:bodyPr>
            <a:normAutofit fontScale="90000"/>
          </a:bodyPr>
          <a:lstStyle/>
          <a:p>
            <a:r>
              <a:rPr lang="fr-FR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Mon année</a:t>
            </a:r>
            <a:endParaRPr lang="fr-FR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9810878"/>
              </p:ext>
            </p:extLst>
          </p:nvPr>
        </p:nvGraphicFramePr>
        <p:xfrm>
          <a:off x="1772530" y="1561515"/>
          <a:ext cx="8679766" cy="4503451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{5C22544A-7EE6-4342-B048-85BDC9FD1C3A}</a:tableStyleId>
              </a:tblPr>
              <a:tblGrid>
                <a:gridCol w="3974041"/>
                <a:gridCol w="4705725"/>
              </a:tblGrid>
              <a:tr h="633697">
                <a:tc>
                  <a:txBody>
                    <a:bodyPr/>
                    <a:lstStyle/>
                    <a:p>
                      <a:r>
                        <a:rPr lang="fr-FR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Langages appris</a:t>
                      </a:r>
                      <a:endParaRPr lang="fr-FR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493" marR="9449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</a:t>
                      </a:r>
                      <a:endParaRPr lang="fr-FR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493" marR="9449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3697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</a:t>
                      </a:r>
                      <a:endParaRPr lang="fr-FR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493" marR="94493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Création de</a:t>
                      </a:r>
                      <a:r>
                        <a:rPr lang="fr-FR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programmes</a:t>
                      </a:r>
                      <a:endParaRPr lang="fr-FR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493" marR="94493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93777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JavaScript</a:t>
                      </a:r>
                    </a:p>
                  </a:txBody>
                  <a:tcPr marL="94493" marR="9449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Algorithme</a:t>
                      </a:r>
                    </a:p>
                    <a:p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Dynamisme</a:t>
                      </a:r>
                      <a:r>
                        <a:rPr lang="fr-FR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site web</a:t>
                      </a:r>
                      <a:endParaRPr lang="fr-FR" sz="2400" b="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493" marR="9449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3697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PHP</a:t>
                      </a:r>
                      <a:endParaRPr lang="fr-FR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493" marR="9449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Pages web dynamiques</a:t>
                      </a:r>
                      <a:endParaRPr lang="fr-FR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493" marR="9449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74886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HTML</a:t>
                      </a:r>
                      <a:endParaRPr lang="fr-FR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493" marR="9449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Présentation</a:t>
                      </a:r>
                      <a:r>
                        <a:rPr lang="fr-FR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pages pour site web</a:t>
                      </a:r>
                      <a:endParaRPr lang="fr-FR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493" marR="9449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3697"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  <a:endParaRPr lang="fr-FR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493" marR="9449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Mise en place de </a:t>
                      </a:r>
                      <a:r>
                        <a:rPr lang="fr-FR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template</a:t>
                      </a:r>
                      <a:endParaRPr lang="fr-FR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493" marR="9449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31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04380" y="379827"/>
            <a:ext cx="5359791" cy="815927"/>
          </a:xfrm>
        </p:spPr>
        <p:txBody>
          <a:bodyPr>
            <a:noAutofit/>
          </a:bodyPr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Mes réalisations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753827"/>
              </p:ext>
            </p:extLst>
          </p:nvPr>
        </p:nvGraphicFramePr>
        <p:xfrm>
          <a:off x="1280158" y="1202252"/>
          <a:ext cx="9439423" cy="4878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2570"/>
                <a:gridCol w="2992570"/>
                <a:gridCol w="3454283"/>
              </a:tblGrid>
              <a:tr h="1292771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Langages</a:t>
                      </a:r>
                      <a:endParaRPr lang="fr-FR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Réalisations personnelles</a:t>
                      </a:r>
                      <a:endParaRPr lang="fr-FR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Réalisations</a:t>
                      </a:r>
                      <a:r>
                        <a:rPr lang="fr-FR" sz="28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durant la formation</a:t>
                      </a:r>
                      <a:endParaRPr lang="fr-FR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175068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PHP / HTML</a:t>
                      </a:r>
                      <a:r>
                        <a:rPr lang="fr-FR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CSS</a:t>
                      </a:r>
                    </a:p>
                    <a:p>
                      <a:pPr algn="ctr"/>
                      <a:r>
                        <a:rPr lang="fr-FR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JavaScript</a:t>
                      </a:r>
                      <a:endParaRPr lang="fr-FR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Font typeface="Wingdings" pitchFamily="2" charset="2"/>
                        <a:buChar char="Ø"/>
                      </a:pPr>
                      <a:endParaRPr lang="fr-FR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itchFamily="2" charset="2"/>
                        <a:buChar char="§"/>
                      </a:pPr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web </a:t>
                      </a:r>
                    </a:p>
                    <a:p>
                      <a:pPr algn="l">
                        <a:buFont typeface="Wingdings" pitchFamily="2" charset="2"/>
                        <a:buNone/>
                      </a:pPr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contexte «  maison   </a:t>
                      </a:r>
                    </a:p>
                    <a:p>
                      <a:pPr algn="l">
                        <a:buFont typeface="Wingdings" pitchFamily="2" charset="2"/>
                        <a:buNone/>
                      </a:pPr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des</a:t>
                      </a:r>
                      <a:r>
                        <a:rPr lang="fr-FR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ligues »</a:t>
                      </a:r>
                      <a:endParaRPr lang="fr-FR" sz="2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1898187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</a:t>
                      </a:r>
                      <a:endParaRPr lang="fr-FR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Tic</a:t>
                      </a:r>
                      <a:r>
                        <a:rPr lang="fr-FR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Tac Toe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Quiz</a:t>
                      </a:r>
                    </a:p>
                    <a:p>
                      <a:pPr marL="342900" indent="-342900" algn="l">
                        <a:buFont typeface="Wingdings" panose="05000000000000000000" pitchFamily="2" charset="2"/>
                        <a:buChar char="§"/>
                      </a:pPr>
                      <a:r>
                        <a:rPr lang="fr-FR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Couleur</a:t>
                      </a:r>
                      <a:endParaRPr lang="fr-FR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Application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contexte  «  maison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fr-FR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des ligues »</a:t>
                      </a:r>
                    </a:p>
                    <a:p>
                      <a:pPr marL="342900" indent="-342900" algn="l">
                        <a:buFont typeface="Wingdings" pitchFamily="2" charset="2"/>
                        <a:buChar char="§"/>
                      </a:pPr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Pipotron</a:t>
                      </a:r>
                    </a:p>
                    <a:p>
                      <a:pPr marL="342900" indent="-342900" algn="l">
                        <a:buFont typeface="Wingdings" pitchFamily="2" charset="2"/>
                        <a:buChar char="§"/>
                      </a:pPr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Formes</a:t>
                      </a:r>
                      <a:r>
                        <a:rPr lang="fr-FR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animées</a:t>
                      </a:r>
                      <a:endParaRPr lang="fr-FR" sz="2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7223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JavaScript</a:t>
                      </a:r>
                      <a:endParaRPr lang="fr-FR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Font typeface="Wingdings" pitchFamily="2" charset="2"/>
                        <a:buNone/>
                      </a:pPr>
                      <a:endParaRPr lang="fr-FR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Wingdings" pitchFamily="2" charset="2"/>
                        <a:buChar char="§"/>
                      </a:pPr>
                      <a:r>
                        <a:rPr lang="fr-FR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Tic Tac </a:t>
                      </a:r>
                      <a:r>
                        <a:rPr lang="fr-FR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Toe</a:t>
                      </a:r>
                      <a:endParaRPr lang="fr-FR" sz="2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374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4788" y="618977"/>
            <a:ext cx="11065463" cy="977705"/>
          </a:xfrm>
        </p:spPr>
        <p:txBody>
          <a:bodyPr>
            <a:normAutofit/>
          </a:bodyPr>
          <a:lstStyle/>
          <a:p>
            <a:r>
              <a:rPr lang="fr-FR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JavaScript : programmation évènementielle</a:t>
            </a:r>
            <a:endParaRPr lang="fr-FR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94966" y="2949529"/>
            <a:ext cx="3460200" cy="129422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3200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file"/>
              </a:rPr>
              <a:t>Interaction</a:t>
            </a:r>
            <a:r>
              <a:rPr lang="fr-F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   http</a:t>
            </a:r>
            <a:r>
              <a:rPr lang="fr-FR" sz="2800" dirty="0">
                <a:latin typeface="Arial" panose="020B0604020202020204" pitchFamily="34" charset="0"/>
                <a:cs typeface="Arial" panose="020B0604020202020204" pitchFamily="34" charset="0"/>
              </a:rPr>
              <a:t>://bit.ly/1FmYdfS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376" y="2414954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2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64972" y="389437"/>
            <a:ext cx="6608689" cy="924951"/>
          </a:xfrm>
        </p:spPr>
        <p:txBody>
          <a:bodyPr/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JavaScript : petit jeu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44504" y="2419643"/>
            <a:ext cx="3724812" cy="1828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200" b="1" dirty="0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file"/>
              </a:rPr>
              <a:t>Tic Tac </a:t>
            </a:r>
            <a:r>
              <a:rPr lang="fr-FR" sz="3200" b="1" dirty="0" err="1" smtClean="0">
                <a:latin typeface="Arial" panose="020B0604020202020204" pitchFamily="34" charset="0"/>
                <a:cs typeface="Arial" panose="020B0604020202020204" pitchFamily="34" charset="0"/>
                <a:hlinkClick r:id="rId2" action="ppaction://hlinkfile"/>
              </a:rPr>
              <a:t>Toe</a:t>
            </a:r>
            <a:endParaRPr lang="fr-FR" sz="3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http://bit.ly/1Jhj04j</a:t>
            </a:r>
            <a:endParaRPr lang="fr-FR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47" y="1553539"/>
            <a:ext cx="4271595" cy="445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9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ème8">
  <a:themeElements>
    <a:clrScheme name="Papier journal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Papier journal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Papier journal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8" id="{B83C00FC-656F-4D00-9356-B69A193C5B1A}" vid="{0E8C9D7A-C828-4051-BDEF-EBA32FC1700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Thème8</Template>
  <TotalTime>319</TotalTime>
  <Words>573</Words>
  <Application>Microsoft Office PowerPoint</Application>
  <PresentationFormat>Grand écran</PresentationFormat>
  <Paragraphs>175</Paragraphs>
  <Slides>36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5" baseType="lpstr">
      <vt:lpstr>Aldhabi</vt:lpstr>
      <vt:lpstr>Algerian</vt:lpstr>
      <vt:lpstr>Arial</vt:lpstr>
      <vt:lpstr>Calibri</vt:lpstr>
      <vt:lpstr>Courier New</vt:lpstr>
      <vt:lpstr>Impact</vt:lpstr>
      <vt:lpstr>Times New Roman</vt:lpstr>
      <vt:lpstr>Wingdings</vt:lpstr>
      <vt:lpstr>Thème8</vt:lpstr>
      <vt:lpstr>Epreuve E6</vt:lpstr>
      <vt:lpstr>Présentation PowerPoint</vt:lpstr>
      <vt:lpstr> Présentation du candidat</vt:lpstr>
      <vt:lpstr> Parcours scolaire</vt:lpstr>
      <vt:lpstr>    Stage mai-juin 2015</vt:lpstr>
      <vt:lpstr>Mon année</vt:lpstr>
      <vt:lpstr>Mes réalisations</vt:lpstr>
      <vt:lpstr>JavaScript : programmation évènementielle</vt:lpstr>
      <vt:lpstr>JavaScript : petit jeu</vt:lpstr>
      <vt:lpstr>JAVA : TD héritage</vt:lpstr>
      <vt:lpstr>JAVA : jeu de couleur</vt:lpstr>
      <vt:lpstr>JAVA : pipotron</vt:lpstr>
      <vt:lpstr>JAVA : jeu de pastille en mouvement</vt:lpstr>
      <vt:lpstr>PPE : Site web</vt:lpstr>
      <vt:lpstr>PPE : Application JAVA</vt:lpstr>
      <vt:lpstr>Veille technologique</vt:lpstr>
      <vt:lpstr>Présentation PowerPoint</vt:lpstr>
      <vt:lpstr>Présentation PowerPoint</vt:lpstr>
      <vt:lpstr>Oublie les…</vt:lpstr>
      <vt:lpstr>Présentation PowerPoint</vt:lpstr>
      <vt:lpstr>Présentation PowerPoint</vt:lpstr>
      <vt:lpstr>Présentation PowerPoint</vt:lpstr>
      <vt:lpstr>Un objet médical </vt:lpstr>
      <vt:lpstr> Neurokiff</vt:lpstr>
      <vt:lpstr>Présentation PowerPoint</vt:lpstr>
      <vt:lpstr>Présentation PowerPoint</vt:lpstr>
      <vt:lpstr>Présentation PowerPoint</vt:lpstr>
      <vt:lpstr>Hövding</vt:lpstr>
      <vt:lpstr>Présentation PowerPoint</vt:lpstr>
      <vt:lpstr>Présentation PowerPoint</vt:lpstr>
      <vt:lpstr>CAPTEURS ET ALGORITHMES</vt:lpstr>
      <vt:lpstr>Présentation PowerPoint</vt:lpstr>
      <vt:lpstr>Conclusion</vt:lpstr>
      <vt:lpstr>Souces thync</vt:lpstr>
      <vt:lpstr>Sources neurokiff</vt:lpstr>
      <vt:lpstr>Sources airbag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Rabbounicha JEAN PIERRE</dc:creator>
  <cp:lastModifiedBy>Alexis</cp:lastModifiedBy>
  <cp:revision>214</cp:revision>
  <dcterms:created xsi:type="dcterms:W3CDTF">2015-05-14T18:56:17Z</dcterms:created>
  <dcterms:modified xsi:type="dcterms:W3CDTF">2015-05-15T12:02:09Z</dcterms:modified>
</cp:coreProperties>
</file>